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1" r:id="rId21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66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29200" cy="38892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0"/>
              <a:ext cx="5029200" cy="3889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89247"/>
              <a:ext cx="5029200" cy="3883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3889247"/>
              <a:ext cx="5029200" cy="3883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874775"/>
            <a:ext cx="9049512" cy="63916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B0BEE8-DCEA-0261-CB47-D7A61B744298}"/>
              </a:ext>
            </a:extLst>
          </p:cNvPr>
          <p:cNvSpPr txBox="1"/>
          <p:nvPr/>
        </p:nvSpPr>
        <p:spPr>
          <a:xfrm>
            <a:off x="1143000" y="152400"/>
            <a:ext cx="777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</a:t>
            </a:r>
            <a:r>
              <a:rPr lang="en-IN"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Keplerian</a:t>
            </a:r>
            <a:r>
              <a:rPr lang="en-IN"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78215-4612-6119-4A6D-C02E0B278FF8}"/>
              </a:ext>
            </a:extLst>
          </p:cNvPr>
          <p:cNvSpPr txBox="1"/>
          <p:nvPr/>
        </p:nvSpPr>
        <p:spPr>
          <a:xfrm>
            <a:off x="228600" y="990600"/>
            <a:ext cx="4572000" cy="594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241300" indent="-342900" algn="just">
              <a:lnSpc>
                <a:spcPct val="100699"/>
              </a:lnSpc>
              <a:spcBef>
                <a:spcPts val="80"/>
              </a:spcBef>
              <a:tabLst>
                <a:tab pos="309245" algn="l"/>
              </a:tabLst>
            </a:pPr>
            <a:r>
              <a:rPr lang="en-US" sz="2100" spc="-50" dirty="0">
                <a:latin typeface="Arial"/>
                <a:cs typeface="Arial"/>
              </a:rPr>
              <a:t>a</a:t>
            </a:r>
            <a:r>
              <a:rPr lang="en-US" sz="2100" dirty="0">
                <a:latin typeface="Arial"/>
                <a:cs typeface="Arial"/>
              </a:rPr>
              <a:t>	</a:t>
            </a:r>
            <a:r>
              <a:rPr lang="en-US" sz="2100" dirty="0">
                <a:latin typeface="Microsoft Sans Serif"/>
                <a:cs typeface="Microsoft Sans Serif"/>
              </a:rPr>
              <a:t>= 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lang="en-US"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r>
              <a:rPr lang="en-US" sz="2100" spc="4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(usually</a:t>
            </a:r>
            <a:r>
              <a:rPr lang="en-US" sz="2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                             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US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2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nautical</a:t>
            </a:r>
            <a:r>
              <a:rPr lang="en-US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miles)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214629" indent="-342900" algn="just">
              <a:lnSpc>
                <a:spcPct val="100800"/>
              </a:lnSpc>
              <a:spcBef>
                <a:spcPts val="530"/>
              </a:spcBef>
              <a:tabLst>
                <a:tab pos="309245" algn="l"/>
              </a:tabLst>
            </a:pPr>
            <a:r>
              <a:rPr lang="en-US" sz="2100" spc="-50" dirty="0">
                <a:latin typeface="Arial"/>
                <a:cs typeface="Arial"/>
              </a:rPr>
              <a:t>e</a:t>
            </a:r>
            <a:r>
              <a:rPr lang="en-US" sz="2100" dirty="0">
                <a:latin typeface="Arial"/>
                <a:cs typeface="Arial"/>
              </a:rPr>
              <a:t>	</a:t>
            </a:r>
            <a:r>
              <a:rPr lang="en-US" sz="2100" dirty="0">
                <a:latin typeface="Microsoft Sans Serif"/>
                <a:cs typeface="Microsoft Sans Serif"/>
              </a:rPr>
              <a:t>=</a:t>
            </a:r>
            <a:r>
              <a:rPr lang="en-US" sz="2100" spc="-5" dirty="0">
                <a:latin typeface="Microsoft Sans Serif"/>
                <a:cs typeface="Microsoft Sans Serif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Eccentricity</a:t>
            </a:r>
            <a:r>
              <a:rPr lang="en-US" sz="2100" spc="4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(of the 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elliptical  orbit)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00800"/>
              </a:lnSpc>
              <a:spcBef>
                <a:spcPts val="509"/>
              </a:spcBef>
              <a:tabLst>
                <a:tab pos="2089785" algn="l"/>
              </a:tabLst>
            </a:pPr>
            <a:r>
              <a:rPr lang="en-US" sz="2100" dirty="0">
                <a:latin typeface="Times New Roman"/>
                <a:cs typeface="Times New Roman"/>
              </a:rPr>
              <a:t>v</a:t>
            </a:r>
            <a:r>
              <a:rPr lang="en-US" sz="2100" spc="340" dirty="0">
                <a:latin typeface="Times New Roman"/>
                <a:cs typeface="Times New Roman"/>
              </a:rPr>
              <a:t> </a:t>
            </a:r>
            <a:r>
              <a:rPr lang="en-US" sz="2100" dirty="0">
                <a:latin typeface="Microsoft Sans Serif"/>
                <a:cs typeface="Microsoft Sans Serif"/>
              </a:rPr>
              <a:t>=</a:t>
            </a:r>
            <a:r>
              <a:rPr lang="en-US" sz="2100" spc="-10" dirty="0">
                <a:latin typeface="Microsoft Sans Serif"/>
                <a:cs typeface="Microsoft Sans Serif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</a:t>
            </a:r>
            <a:r>
              <a:rPr lang="en-US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angle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en-US" sz="21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perigee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</a:t>
            </a:r>
            <a:r>
              <a:rPr lang="en-US" sz="2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orbital</a:t>
            </a:r>
            <a:r>
              <a:rPr lang="en-US" sz="2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en-US" sz="2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2705" indent="-279400" algn="just">
              <a:lnSpc>
                <a:spcPct val="100699"/>
              </a:lnSpc>
              <a:spcBef>
                <a:spcPts val="540"/>
              </a:spcBef>
              <a:tabLst>
                <a:tab pos="288290" algn="l"/>
              </a:tabLst>
            </a:pPr>
            <a:r>
              <a:rPr lang="en-US" sz="2100" spc="-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</a:t>
            </a:r>
            <a:r>
              <a:rPr lang="en-US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Inclination</a:t>
            </a:r>
            <a:r>
              <a:rPr lang="en-US" sz="2100" spc="4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orbital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equatorial</a:t>
            </a:r>
            <a:r>
              <a:rPr lang="en-US" sz="2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98425" indent="-342900" algn="just">
              <a:lnSpc>
                <a:spcPct val="100099"/>
              </a:lnSpc>
              <a:spcBef>
                <a:spcPts val="500"/>
              </a:spcBef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1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sz="21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Ascension</a:t>
            </a:r>
            <a:r>
              <a:rPr lang="en-US" sz="2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(longitude)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ascending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r>
              <a:rPr lang="en-US" sz="21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1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Vernal</a:t>
            </a:r>
            <a:r>
              <a:rPr lang="en-US" sz="21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Equinox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to</a:t>
            </a:r>
            <a:r>
              <a:rPr lang="en-US" sz="2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ascending</a:t>
            </a:r>
            <a:r>
              <a:rPr lang="en-US" sz="2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n-US" sz="2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1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equatorial</a:t>
            </a:r>
            <a:r>
              <a:rPr lang="en-US" sz="21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436245" indent="-342900" algn="just">
              <a:lnSpc>
                <a:spcPct val="99600"/>
              </a:lnSpc>
              <a:spcBef>
                <a:spcPts val="605"/>
              </a:spcBef>
            </a:pPr>
            <a:r>
              <a:rPr lang="en-US" sz="2100" dirty="0">
                <a:latin typeface="Symbol"/>
                <a:cs typeface="Times New Roman" panose="02020603050405020304" pitchFamily="18" charset="0"/>
              </a:rPr>
              <a:t></a:t>
            </a:r>
            <a:r>
              <a:rPr lang="en-US" sz="2100" spc="-120" dirty="0">
                <a:latin typeface="Times New Roman"/>
                <a:cs typeface="Times New Roman"/>
              </a:rPr>
              <a:t> </a:t>
            </a:r>
            <a:r>
              <a:rPr lang="en-US" sz="2100" dirty="0">
                <a:latin typeface="Microsoft Sans Serif"/>
                <a:cs typeface="Microsoft Sans Serif"/>
              </a:rPr>
              <a:t>=</a:t>
            </a:r>
            <a:r>
              <a:rPr lang="en-US" sz="2100" spc="-60" dirty="0">
                <a:latin typeface="Microsoft Sans Serif"/>
                <a:cs typeface="Microsoft Sans Serif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</a:t>
            </a:r>
            <a:r>
              <a:rPr lang="en-US" sz="21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perigee</a:t>
            </a:r>
            <a:r>
              <a:rPr lang="en-US" sz="2100" spc="4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r>
              <a:rPr lang="en-US" sz="21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measured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en-US" sz="21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ascending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n-US" sz="21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1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perigee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88CE60EE-4EE9-3DFF-4E8C-2F8106088F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1405" y="990600"/>
            <a:ext cx="5105400" cy="579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CACF94-F78D-3CA9-A47F-2FC5F853CDE1}"/>
              </a:ext>
            </a:extLst>
          </p:cNvPr>
          <p:cNvSpPr txBox="1"/>
          <p:nvPr/>
        </p:nvSpPr>
        <p:spPr>
          <a:xfrm>
            <a:off x="7924800" y="6338858"/>
            <a:ext cx="1981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1925" marR="154940" algn="ctr">
              <a:lnSpc>
                <a:spcPct val="100000"/>
              </a:lnSpc>
              <a:spcBef>
                <a:spcPts val="330"/>
              </a:spcBef>
            </a:pPr>
            <a:r>
              <a:rPr lang="en-IN" sz="1800" dirty="0">
                <a:solidFill>
                  <a:srgbClr val="FF0000"/>
                </a:solidFill>
                <a:latin typeface="Arial"/>
                <a:cs typeface="Arial"/>
              </a:rPr>
              <a:t>Shape,</a:t>
            </a:r>
            <a:r>
              <a:rPr lang="en-IN" sz="18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1800" spc="-10" dirty="0">
                <a:solidFill>
                  <a:srgbClr val="FF0000"/>
                </a:solidFill>
                <a:latin typeface="Arial"/>
                <a:cs typeface="Arial"/>
              </a:rPr>
              <a:t>Size, Orientation, </a:t>
            </a:r>
            <a:r>
              <a:rPr lang="en-IN" sz="18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lang="en-IN" sz="1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1800" spc="-10" dirty="0">
                <a:solidFill>
                  <a:srgbClr val="FF0000"/>
                </a:solidFill>
                <a:latin typeface="Arial"/>
                <a:cs typeface="Arial"/>
              </a:rPr>
              <a:t>Satellite Location.</a:t>
            </a:r>
            <a:endParaRPr lang="en-IN" sz="18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914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295" y="728472"/>
            <a:ext cx="9119616" cy="65897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840646-E8FE-E138-10A0-C4E7F683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7" y="609600"/>
            <a:ext cx="8761566" cy="65531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22FA2-B73F-BCFB-7FC9-31C164D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230" y="552225"/>
            <a:ext cx="5334000" cy="1893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C85DF-9842-E544-CA42-8A10872BF5E6}"/>
              </a:ext>
            </a:extLst>
          </p:cNvPr>
          <p:cNvSpPr txBox="1"/>
          <p:nvPr/>
        </p:nvSpPr>
        <p:spPr>
          <a:xfrm>
            <a:off x="990600" y="45720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 Equation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49D1C-1B4B-9830-EF5C-920B32F12F6A}"/>
              </a:ext>
            </a:extLst>
          </p:cNvPr>
          <p:cNvSpPr txBox="1"/>
          <p:nvPr/>
        </p:nvSpPr>
        <p:spPr>
          <a:xfrm>
            <a:off x="990600" y="1155122"/>
            <a:ext cx="441960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 equation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it defines the path of the body 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around 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relative to 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Remember that                          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(Gravitational Parameter),      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(Angular Momentum), and  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(Eccentricity) are constants.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orbit equation describes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conic sections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ellipses, it is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statement of Kepler’s first law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namely, that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planets follow elliptical paths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the sun.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Two-body orbits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often referred to as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Keplerian orbits.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237F8-35A2-68CB-5D73-5FB23987A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20" y="2683355"/>
            <a:ext cx="4107259" cy="742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B8895-211B-8C43-1165-485C487E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319" y="3291917"/>
            <a:ext cx="2087059" cy="742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4AC098-19B9-93E6-EF16-B951FF0BF8A9}"/>
              </a:ext>
            </a:extLst>
          </p:cNvPr>
          <p:cNvSpPr txBox="1"/>
          <p:nvPr/>
        </p:nvSpPr>
        <p:spPr>
          <a:xfrm>
            <a:off x="6019800" y="3886200"/>
            <a:ext cx="3657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 momentum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depends only on the azimuth component of the relative velocity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C2A20-B300-15D9-5166-D17B0FD7943C}"/>
              </a:ext>
            </a:extLst>
          </p:cNvPr>
          <p:cNvSpPr txBox="1"/>
          <p:nvPr/>
        </p:nvSpPr>
        <p:spPr>
          <a:xfrm>
            <a:off x="5867400" y="5630562"/>
            <a:ext cx="40348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Eccentricity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describes the amount by which an orbit deviates from a perfect circle. A value of 0 indicates a perfectly circular orbit, and between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 and 1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indicate an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elliptical orbit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6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3FA50-130C-55FE-3991-D1B478851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6202-E57F-23F2-781E-1C435F6F8A4D}"/>
              </a:ext>
            </a:extLst>
          </p:cNvPr>
          <p:cNvSpPr txBox="1"/>
          <p:nvPr/>
        </p:nvSpPr>
        <p:spPr>
          <a:xfrm>
            <a:off x="990600" y="45720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Law: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40223-284C-C1C9-79B1-55543A3A9D3A}"/>
              </a:ext>
            </a:extLst>
          </p:cNvPr>
          <p:cNvSpPr txBox="1"/>
          <p:nvPr/>
        </p:nvSpPr>
        <p:spPr>
          <a:xfrm>
            <a:off x="990600" y="1155122"/>
            <a:ext cx="4419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is a statement of conservation of energy, namely, that the specific mechanical energy is the same at all points of the trajectory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ε is a constant.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relative kinetic energy per unit mass.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(−µ/r)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potential energy per unit mass of the body 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gravitational field of 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total mechanical energy per unit mass ε is the sum of the kinetic and potential energies per unit mass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8C1480-0917-C842-3BA4-7958260BA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447800"/>
            <a:ext cx="4191000" cy="12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60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A8A84-3AA3-8EC8-9AAA-473EDCF6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54635B-22C0-0F69-E97A-CAF121895BFD}"/>
              </a:ext>
            </a:extLst>
          </p:cNvPr>
          <p:cNvSpPr txBox="1"/>
          <p:nvPr/>
        </p:nvSpPr>
        <p:spPr>
          <a:xfrm>
            <a:off x="990600" y="4572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Trajectories (e=1):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A68CC-B64D-59A0-4393-A9CE3219889F}"/>
              </a:ext>
            </a:extLst>
          </p:cNvPr>
          <p:cNvSpPr txBox="1"/>
          <p:nvPr/>
        </p:nvSpPr>
        <p:spPr>
          <a:xfrm>
            <a:off x="990600" y="1155122"/>
            <a:ext cx="8305800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eccentricity equals 1, then the orbit equation becomes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true anomaly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approaches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180◦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denominator approaches zero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that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tends towards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infinity.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of a trajectory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which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= 1 is zero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that for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parabolic trajectory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conservation of energy is 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other words,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anywhere on a parabolic path is: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DBF61-11D8-3805-30D3-DBF8B78A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62" y="1752600"/>
            <a:ext cx="293663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2C926-578C-F744-42AF-D8337A74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68" y="4444490"/>
            <a:ext cx="2422263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6950C-527C-A234-8A28-6E4B4B30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510" y="6238644"/>
            <a:ext cx="186787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8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9F3DC-23D8-4CBF-11C9-DD3A0770A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731A71-802C-0046-F409-2415AE0ACAB9}"/>
              </a:ext>
            </a:extLst>
          </p:cNvPr>
          <p:cNvSpPr txBox="1"/>
          <p:nvPr/>
        </p:nvSpPr>
        <p:spPr>
          <a:xfrm>
            <a:off x="990600" y="4572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Trajectories (e=1):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8D700-211D-DAAD-84A2-43BF4CA53998}"/>
              </a:ext>
            </a:extLst>
          </p:cNvPr>
          <p:cNvSpPr txBox="1"/>
          <p:nvPr/>
        </p:nvSpPr>
        <p:spPr>
          <a:xfrm>
            <a:off x="990600" y="1155122"/>
            <a:ext cx="8305800" cy="684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body 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launched on a parabolic trajectory, it will coast to infinity, arriving there with zero velocity relative to 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will not return.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Parabolic paths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therefore called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escape trajectories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a given distance r from m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escape velocity is given by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the speed of a satellite in a circular orbit of radius r. Then, we have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is, to escape from a circular orbit requires a velocity boost of 41.4 percent.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17606-A903-71F7-E980-4F8F1A43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75" y="3886200"/>
            <a:ext cx="2313869" cy="1264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DAA9F-CA54-5777-6760-5A7483F4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97" y="5751178"/>
            <a:ext cx="2724606" cy="8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E3911-F93E-7DAF-BEB2-C867DCBFB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85316-4A4E-DB73-31C1-7FF7AB4066A3}"/>
              </a:ext>
            </a:extLst>
          </p:cNvPr>
          <p:cNvSpPr txBox="1"/>
          <p:nvPr/>
        </p:nvSpPr>
        <p:spPr>
          <a:xfrm>
            <a:off x="838200" y="2086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Trajectories (e=1):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5F7E2-714F-B172-B974-8CB84C96EDBD}"/>
              </a:ext>
            </a:extLst>
          </p:cNvPr>
          <p:cNvSpPr txBox="1"/>
          <p:nvPr/>
        </p:nvSpPr>
        <p:spPr>
          <a:xfrm>
            <a:off x="990600" y="9144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parabola, the flight path angle takes the form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CFB86-366B-F2D7-8B84-C18E2B20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225" y="1605719"/>
            <a:ext cx="6903949" cy="5557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E8C93E-6412-F525-11A3-4C63209178B7}"/>
              </a:ext>
            </a:extLst>
          </p:cNvPr>
          <p:cNvSpPr txBox="1"/>
          <p:nvPr/>
        </p:nvSpPr>
        <p:spPr>
          <a:xfrm>
            <a:off x="228600" y="7113867"/>
            <a:ext cx="9677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is, on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parabolic trajectories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path angle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one-half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true anomaly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92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901B-CE29-EFFE-0A0A-53A416221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EED2A1-AC89-0948-2F14-1FC86F6C1C3B}"/>
              </a:ext>
            </a:extLst>
          </p:cNvPr>
          <p:cNvSpPr txBox="1"/>
          <p:nvPr/>
        </p:nvSpPr>
        <p:spPr>
          <a:xfrm>
            <a:off x="609600" y="2286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Trajectories (e&gt;1):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9222D-EAB2-B6E9-DF3A-C38D47F1FFF0}"/>
              </a:ext>
            </a:extLst>
          </p:cNvPr>
          <p:cNvSpPr txBox="1"/>
          <p:nvPr/>
        </p:nvSpPr>
        <p:spPr>
          <a:xfrm>
            <a:off x="876300" y="914400"/>
            <a:ext cx="8572500" cy="690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e &gt; 1, the orbit formula,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geometry of the hyperbola shown in the Figure below. 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consists of two symmetric curves. One of them is occupied by the orbiting body, the other one is its empty, mathematical image.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Clearly, the denominator of Equation goes to zero when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[[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 θ = −1/e. 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denote this value of true anomaly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θ∞ = cos−1 (−1/e)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7602A-323A-0CDE-62F5-B94A00C6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50" y="1447800"/>
            <a:ext cx="3068699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7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29200" cy="38892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0"/>
              <a:ext cx="5029200" cy="3889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89247"/>
              <a:ext cx="5029200" cy="3883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3889247"/>
              <a:ext cx="5029200" cy="3883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7253-B10A-E5E4-3C32-ABD4456F8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0F2DCA-FBA2-7CAB-D42C-F5F2AAF65083}"/>
              </a:ext>
            </a:extLst>
          </p:cNvPr>
          <p:cNvSpPr txBox="1"/>
          <p:nvPr/>
        </p:nvSpPr>
        <p:spPr>
          <a:xfrm>
            <a:off x="609600" y="2286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Trajectories (e&gt;1):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4F739-5071-FD8E-1B9D-FA773B078CD6}"/>
              </a:ext>
            </a:extLst>
          </p:cNvPr>
          <p:cNvSpPr txBox="1"/>
          <p:nvPr/>
        </p:nvSpPr>
        <p:spPr>
          <a:xfrm>
            <a:off x="876300" y="914400"/>
            <a:ext cx="857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10599-C834-B384-C7E2-7A357125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14400"/>
            <a:ext cx="827432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29200" cy="38892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0"/>
              <a:ext cx="5029200" cy="3889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89247"/>
              <a:ext cx="5029200" cy="3883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3889247"/>
              <a:ext cx="5029200" cy="3883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29200" cy="38892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0"/>
              <a:ext cx="5029200" cy="3889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89247"/>
              <a:ext cx="5029200" cy="3883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3889247"/>
              <a:ext cx="5029200" cy="3883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29200" cy="38892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0"/>
              <a:ext cx="5029200" cy="3889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89247"/>
              <a:ext cx="5029200" cy="3883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3889247"/>
              <a:ext cx="5029200" cy="3883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29200" cy="38892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0"/>
              <a:ext cx="5029200" cy="3889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89247"/>
              <a:ext cx="5029200" cy="3883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3889247"/>
              <a:ext cx="5029200" cy="3883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29200" cy="38892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0"/>
              <a:ext cx="5029200" cy="3889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89247"/>
              <a:ext cx="5029200" cy="3883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200" y="3889247"/>
              <a:ext cx="5029200" cy="3883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704" y="874775"/>
            <a:ext cx="8683752" cy="49804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704" y="874775"/>
            <a:ext cx="8735568" cy="6297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</TotalTime>
  <Words>650</Words>
  <Application>Microsoft Office PowerPoint</Application>
  <PresentationFormat>Custom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Mahendra Perumal</dc:creator>
  <cp:lastModifiedBy>Nisarg Gadhia</cp:lastModifiedBy>
  <cp:revision>9</cp:revision>
  <dcterms:created xsi:type="dcterms:W3CDTF">2024-10-30T03:14:35Z</dcterms:created>
  <dcterms:modified xsi:type="dcterms:W3CDTF">2024-11-08T17:50:58Z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2024-10-28T00:00:00Z</vt:filetime>
  </property>
  <property fmtid="{D5CDD505-2E9C-101B-9397-08002B2CF9AE}" pid="3" name="Creator">
    <vt:lpwstr>PDFium</vt:lpwstr>
  </property>
  <property fmtid="{D5CDD505-2E9C-101B-9397-08002B2CF9AE}" pid="4" name="LastSaved">
    <vt:filetime>2024-10-28T00:00:00Z</vt:filetime>
  </property>
</Properties>
</file>